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86" r:id="rId5"/>
    <p:sldMasterId id="2147483698" r:id="rId6"/>
  </p:sldMasterIdLst>
  <p:notesMasterIdLst>
    <p:notesMasterId r:id="rId20"/>
  </p:notesMasterIdLst>
  <p:sldIdLst>
    <p:sldId id="336" r:id="rId7"/>
    <p:sldId id="313" r:id="rId8"/>
    <p:sldId id="506" r:id="rId9"/>
    <p:sldId id="491" r:id="rId10"/>
    <p:sldId id="563" r:id="rId11"/>
    <p:sldId id="564" r:id="rId12"/>
    <p:sldId id="572" r:id="rId13"/>
    <p:sldId id="567" r:id="rId14"/>
    <p:sldId id="565" r:id="rId15"/>
    <p:sldId id="568" r:id="rId16"/>
    <p:sldId id="570" r:id="rId17"/>
    <p:sldId id="571" r:id="rId18"/>
    <p:sldId id="569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282"/>
    <a:srgbClr val="FFFF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philips\Pictures\Charts_JoC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philips\Pictures\Charts_JoC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How</a:t>
            </a:r>
            <a:r>
              <a:rPr lang="en-US" b="1" baseline="0"/>
              <a:t> Many Times Have You Encoutered a  Flooded Road in the Past Five Years?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6-094A-AE21-3239EF3E0B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'Flood Experience'!$G$50:$G$54</c:f>
              <c:strCache>
                <c:ptCount val="5"/>
                <c:pt idx="0">
                  <c:v>1 time</c:v>
                </c:pt>
                <c:pt idx="1">
                  <c:v>2 times</c:v>
                </c:pt>
                <c:pt idx="2">
                  <c:v>3 times</c:v>
                </c:pt>
                <c:pt idx="3">
                  <c:v>4 + times</c:v>
                </c:pt>
                <c:pt idx="4">
                  <c:v>Never</c:v>
                </c:pt>
              </c:strCache>
            </c:strRef>
          </c:cat>
          <c:val>
            <c:numRef>
              <c:f>'Flood Experience'!$H$50:$H$54</c:f>
              <c:numCache>
                <c:formatCode>0%</c:formatCode>
                <c:ptCount val="5"/>
                <c:pt idx="0">
                  <c:v>0.12149532710280374</c:v>
                </c:pt>
                <c:pt idx="1">
                  <c:v>0.20456905503634476</c:v>
                </c:pt>
                <c:pt idx="2">
                  <c:v>0.11007268951194185</c:v>
                </c:pt>
                <c:pt idx="3">
                  <c:v>0.27310488058151611</c:v>
                </c:pt>
                <c:pt idx="4">
                  <c:v>0.29075804776739356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16-094A-AE21-3239EF3E0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8781008"/>
        <c:axId val="1528456496"/>
      </c:barChart>
      <c:catAx>
        <c:axId val="152878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N = 963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456496"/>
        <c:crosses val="autoZero"/>
        <c:auto val="1"/>
        <c:lblAlgn val="ctr"/>
        <c:lblOffset val="100"/>
        <c:noMultiLvlLbl val="0"/>
      </c:catAx>
      <c:valAx>
        <c:axId val="152845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78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Sheet1!$A$1:$A$6</c:f>
              <c:strCache>
                <c:ptCount val="6"/>
                <c:pt idx="0">
                  <c:v>Alerts in my preferred language</c:v>
                </c:pt>
                <c:pt idx="1">
                  <c:v>Guidance tailored for commuters</c:v>
                </c:pt>
                <c:pt idx="2">
                  <c:v>Earlier notice before heavy rain starts</c:v>
                </c:pt>
                <c:pt idx="3">
                  <c:v>More frequent updates as conditions change</c:v>
                </c:pt>
                <c:pt idx="4">
                  <c:v>Map that shows streets that may flood</c:v>
                </c:pt>
                <c:pt idx="5">
                  <c:v>More specific location: eg roads, landmarks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2.0063000000000001E-2</c:v>
                </c:pt>
                <c:pt idx="1">
                  <c:v>0.16789899999999999</c:v>
                </c:pt>
                <c:pt idx="2">
                  <c:v>0.32312600000000002</c:v>
                </c:pt>
                <c:pt idx="3">
                  <c:v>0.55332599999999998</c:v>
                </c:pt>
                <c:pt idx="4">
                  <c:v>0.66420299999999999</c:v>
                </c:pt>
                <c:pt idx="5">
                  <c:v>0.72228099999999995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0-D342-A59D-4281A59C4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058991200"/>
        <c:axId val="1428906447"/>
      </c:barChart>
      <c:catAx>
        <c:axId val="105899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906447"/>
        <c:crosses val="autoZero"/>
        <c:auto val="1"/>
        <c:lblAlgn val="ctr"/>
        <c:lblOffset val="100"/>
        <c:noMultiLvlLbl val="0"/>
      </c:catAx>
      <c:valAx>
        <c:axId val="14289064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N=</a:t>
                </a:r>
                <a:r>
                  <a:rPr lang="en-US" sz="1200" b="1" baseline="0"/>
                  <a:t> 947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899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E312B-0272-7147-8B2A-DA101E55FEF2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F7AEC-060D-8D43-8D00-18CA6B5DA9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8F79C-55E4-6F43-8166-621969A049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9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ＭＳ Ｐゴシック" charset="-128"/>
              </a:rPr>
              <a:t>CASA isn’t just radars, it’s the full warning system from sensors, to products and displays and data out to different users.  It’s run as </a:t>
            </a:r>
            <a:r>
              <a:rPr lang="en-US" altLang="x-none" err="1">
                <a:ea typeface="ＭＳ Ｐゴシック" charset="-128"/>
              </a:rPr>
              <a:t>mutltiscector</a:t>
            </a:r>
            <a:r>
              <a:rPr lang="en-US" altLang="x-none">
                <a:ea typeface="ＭＳ Ｐゴシック" charset="-128"/>
              </a:rPr>
              <a:t> partners going on 13 years…</a:t>
            </a:r>
          </a:p>
          <a:p>
            <a:r>
              <a:rPr lang="en-US" altLang="x-none">
                <a:ea typeface="ＭＳ Ｐゴシック" charset="-128"/>
              </a:rPr>
              <a:t>Where local communities host radars and pay membership fees that cover radar operations.  The academic partners get grants to cover additional research. (Say that Johnson County hosts a radar. </a:t>
            </a:r>
            <a:endParaRPr lang="x-none" altLang="x-none">
              <a:ea typeface="ＭＳ Ｐゴシック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39D34-A5EF-B745-B0A0-42DFB4BF4F78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28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to talk about a collaboration with the CASA program.  It’s a network of radar the operated 24/7 providing data to stakeholders including the NWS Fort Worth for real time decision-making.  CASA data is fine scale, rapidly updatable and flexible for EM needs.   It’s also a research platform for advancing warning systems.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0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7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 probability that someone in each group uses A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1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F7AEC-060D-8D43-8D00-18CA6B5DA9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1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nsf.gov/start.htm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SF Home Pag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4476750"/>
            <a:ext cx="7239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ptemplate04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NSF Home Pag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0063" y="4489847"/>
            <a:ext cx="7239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-6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264EC-2FC2-384B-9FC0-B4612CFF2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9A2B-3F63-7545-931A-12B206F74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83C8D-DEDE-E347-B5C3-924096E69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7215-331E-D54F-9083-ED31AB361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6109-F874-7B48-8369-6C3793021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A9C5-3343-DBAA-277F-8EB8D4237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4BB3F-15E6-6C31-D968-FB0A2D148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F15B-7B0A-1241-8366-F1FC8B83E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80210-3438-701E-7C9F-CA793355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E6E7B-CB45-E998-191F-2B7CA43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B651-4283-932E-3910-DE9A0E01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F559-B6EF-9F25-A0FF-9D4721FFD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99545-634A-F5A6-6CA1-7023D568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19FD0-7BBD-C9CC-7D64-2A15851D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D1B6E-3029-9E75-7FC6-0BFC042B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1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9E4D-7506-358F-5C6B-70F242F7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F3458-86BD-9DA8-5F55-1B47FD1A1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E8028-0C18-4D6E-4666-FF62FFFC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708F-623B-153C-B50F-B9A558BB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F8E0-A7A9-D6A5-8236-B668F89E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7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2F01-9EAC-959D-A91C-9F1E81ED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CDCC5-6C6D-A087-A5BC-C765F7912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0B4ED-FE61-0DA2-5642-3093D831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5E738-27FF-24A7-FCA8-9338D13C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B43E5-1BD9-32C0-A8CF-BEFD81BC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1BC9A-CEB8-BD73-69ED-5E17BA99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82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4980-B569-0D04-7523-A52F52E7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8BC7A-32BD-6101-65E9-459B83966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52AD6-9E14-7061-DDE0-EED3CE6B8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F8441-0692-F7CB-C0F6-C9A20149E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C2D8E5-B446-0A09-6A06-F1FDA23E8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71B06-E415-5184-018E-AD7395C3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CA7A9-6AC3-FD20-BBB0-5FB44CC8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C969C-E062-274B-1324-303706AF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6099-2BD8-DB6B-DC80-639B7CBA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2619C-C29E-5F22-8AB2-5B5D2563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E10EC-D5AE-F5F3-DF6D-02A2537B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2012E-C65F-C694-B0BE-8740E7A2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F058-D0C4-214F-BF64-5EBA5230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62C0F-3A65-7EB3-F925-311AFAB5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765F6-DAF3-F40A-89A7-9B126404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0A89-0B57-2997-9254-F481B64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3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7262-4292-7BC7-57A0-70FBF017E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C076-2AF6-5F5E-F3BE-246AE7844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FCFC7-2240-CF65-8425-6E3FD792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8E250-DD3B-DE76-1A80-337C06F9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61140-E97D-5833-DA8F-47A46EBB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2F8A8-ADE0-7DA5-6061-90967A2A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0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D4D0-231F-7AEF-FEA5-E7738B53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864CD-CB6C-4856-C977-61CA0962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B6DD1-B1B3-C500-ADAD-0618B265F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E822F-472B-054A-D9C6-1C0EB38A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CB90B-4055-72EF-D4DE-425521C0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0BC8B-F768-BBAA-2F01-1F42340E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48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F749-2E4F-BB52-F322-ABE1A3C7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3BBEC-FCF7-00F1-B031-3E4450B8A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3F31-706A-447E-74A7-DAD0289A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30E4B-CAD7-CE20-6A88-ACBA312E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74D-2A47-4220-28E7-711A8B8A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62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21B93-A39C-257B-5E8F-09D653F7F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430DA-6948-96F4-6366-07D856F8E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F6C40-3C1D-2B7F-A8CA-9D536711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78269-CBE4-176E-06CD-2D7735E3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BEA1E-AC2A-B412-E1F9-17334168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0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67043" y="1344168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9695" y="2420115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4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62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008234"/>
            <a:ext cx="3263267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008234"/>
            <a:ext cx="2816534" cy="1712867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8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1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3CDB-A7F2-7E4D-9046-426B0D10D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E2665-BC1D-D5A5-A420-B7D09E44CE98}"/>
              </a:ext>
            </a:extLst>
          </p:cNvPr>
          <p:cNvSpPr/>
          <p:nvPr userDrawn="1"/>
        </p:nvSpPr>
        <p:spPr>
          <a:xfrm>
            <a:off x="7879644" y="3849511"/>
            <a:ext cx="1151467" cy="1191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33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9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171701"/>
            <a:ext cx="2094869" cy="234695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0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269999"/>
            <a:ext cx="2895195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4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725005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52499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97562"/>
            <a:ext cx="6619244" cy="103481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60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197386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443320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5388"/>
            <a:ext cx="6340430" cy="202368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4329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74801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3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62974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5171"/>
            <a:ext cx="2346876" cy="21251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6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95171"/>
            <a:ext cx="2359035" cy="21251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1962975"/>
            <a:ext cx="2370772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2395171"/>
            <a:ext cx="2373539" cy="212512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2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1"/>
            <a:ext cx="2287828" cy="68846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3399635"/>
            <a:ext cx="2285075" cy="48836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1952625"/>
            <a:ext cx="2018431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3888002"/>
            <a:ext cx="2287829" cy="6322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3399635"/>
            <a:ext cx="2287829" cy="4883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3888001"/>
            <a:ext cx="2287828" cy="6322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1952625"/>
            <a:ext cx="0" cy="263819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1952625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0CDF9-15F5-5947-8670-32851E98E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730251"/>
            <a:ext cx="6619245" cy="530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1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958851"/>
            <a:ext cx="1060450" cy="3561442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58851"/>
            <a:ext cx="4685660" cy="3561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484D6-C29C-0F40-B5AC-FED231561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AC3C2-8BCA-B74A-BACF-8699861A4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1CE96-D97D-A947-A52C-C47EA6656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BCFA7-E9AA-7544-99F5-F4C2CD3FF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056B3-CB83-644F-8526-2B10A7CEF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>
              <a:defRPr/>
            </a:pPr>
            <a:fld id="{16E9BDDF-4D9D-784C-BD3A-DDA6ED1E1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CASAFI~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001000" y="4229100"/>
            <a:ext cx="927100" cy="7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1D12C2-328B-D47C-DFE7-D882170AF499}"/>
              </a:ext>
            </a:extLst>
          </p:cNvPr>
          <p:cNvSpPr/>
          <p:nvPr userDrawn="1"/>
        </p:nvSpPr>
        <p:spPr>
          <a:xfrm>
            <a:off x="7879644" y="3849511"/>
            <a:ext cx="1151467" cy="1191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 i="1">
          <a:solidFill>
            <a:srgbClr val="990000"/>
          </a:solidFill>
          <a:latin typeface="Arial" pitchFamily="-65" charset="0"/>
          <a:ea typeface="Arial" pitchFamily="-65" charset="0"/>
          <a:cs typeface="Arial" pitchFamily="-65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5000"/>
        <a:buFont typeface="Wingdings" pitchFamily="-108" charset="2"/>
        <a:buChar char="q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5000"/>
        <a:buFont typeface="Wingdings" pitchFamily="-108" charset="2"/>
        <a:buChar char="v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Font typeface="Wingdings" pitchFamily="-108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D4936-13A3-C172-E08E-CCC2A73D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B4A66-89B3-151C-CEF7-1A0D2727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CAF8A-E2A3-F302-6C05-B4C9C4943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B26620-5191-1341-A6B1-882FAB4E5F4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2AA9-DF2C-8D79-9DE7-74FC39ACE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7768A-35EB-3AF4-B915-7E886FE91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7964D-78D5-8241-913C-98C2A7A2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59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479554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8601E74A-C66E-1947-BBCF-43204446444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D8406DE-BE3E-704E-B8B1-D99CFAE4C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7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i="0" kern="1200">
          <a:solidFill>
            <a:schemeClr val="bg2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package" Target="../embeddings/Microsoft_Excel_Worksheet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342" y="1250997"/>
            <a:ext cx="5829300" cy="11025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i="0"/>
              <a:t>Enhancing Flash Flood Warnings in Johnson County, Texas: A Multidisciplinary Approach to Risk Thresholds and Communication</a:t>
            </a:r>
            <a:endParaRPr lang="en-US" b="0" i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407" y="2353516"/>
            <a:ext cx="7740698" cy="812142"/>
          </a:xfrm>
        </p:spPr>
        <p:txBody>
          <a:bodyPr/>
          <a:lstStyle/>
          <a:p>
            <a:r>
              <a:rPr lang="en-US" sz="1500" dirty="0">
                <a:ea typeface="Arial Unicode MS"/>
                <a:cs typeface="Arial Unicode MS"/>
              </a:rPr>
              <a:t>Jamie Moore, Johnson County, Emergency Management</a:t>
            </a:r>
          </a:p>
          <a:p>
            <a:r>
              <a:rPr lang="en-US" sz="1500" dirty="0"/>
              <a:t>Brenda Philips, University of Massachusetts, Amherst</a:t>
            </a:r>
            <a:endParaRPr lang="en-US" dirty="0"/>
          </a:p>
          <a:p>
            <a:r>
              <a:rPr lang="en-US" sz="1500" dirty="0"/>
              <a:t>Eric Adams, </a:t>
            </a:r>
            <a:r>
              <a:rPr lang="en-US" sz="1500" dirty="0" err="1"/>
              <a:t>TxSense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666" y="4499518"/>
            <a:ext cx="7923098" cy="643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5B49BF3C-F1AE-17F7-9DCB-AE3489C7D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215" y="4490588"/>
            <a:ext cx="1015570" cy="67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8FD2AFD-C4F0-44C4-F0A6-240218A4B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48" y="4542003"/>
            <a:ext cx="530916" cy="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 descr="UMass_Seal_Maroon">
            <a:extLst>
              <a:ext uri="{FF2B5EF4-FFF2-40B4-BE49-F238E27FC236}">
                <a16:creationId xmlns:a16="http://schemas.microsoft.com/office/drawing/2014/main" id="{F9F4AAC7-4987-85DB-E01A-F4FB4B45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7" y="4543934"/>
            <a:ext cx="558454" cy="55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8AF3EB-BA85-3A94-B004-20F6F8C68514}"/>
              </a:ext>
            </a:extLst>
          </p:cNvPr>
          <p:cNvSpPr/>
          <p:nvPr/>
        </p:nvSpPr>
        <p:spPr>
          <a:xfrm>
            <a:off x="1603169" y="356260"/>
            <a:ext cx="4524499" cy="558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of a fire marshal&#10;&#10;AI-generated content may be incorrect.">
            <a:extLst>
              <a:ext uri="{FF2B5EF4-FFF2-40B4-BE49-F238E27FC236}">
                <a16:creationId xmlns:a16="http://schemas.microsoft.com/office/drawing/2014/main" id="{CA31FD69-6224-3462-C1E1-8285E7981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668" y="226344"/>
            <a:ext cx="1406191" cy="13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1057-CF0E-C7AC-39CD-B8701AF5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47"/>
            <a:ext cx="8229600" cy="857250"/>
          </a:xfrm>
        </p:spPr>
        <p:txBody>
          <a:bodyPr/>
          <a:lstStyle/>
          <a:p>
            <a:r>
              <a:rPr lang="en-US"/>
              <a:t>The HOW and the WHO of Weather Information Use</a:t>
            </a:r>
          </a:p>
        </p:txBody>
      </p:sp>
      <p:sp>
        <p:nvSpPr>
          <p:cNvPr id="11" name="Content Placeholder 5" descr="THEREEver">
            <a:extLst>
              <a:ext uri="{FF2B5EF4-FFF2-40B4-BE49-F238E27FC236}">
                <a16:creationId xmlns:a16="http://schemas.microsoft.com/office/drawing/2014/main" id="{CED0C806-8740-9B5E-D984-CA7A687A25AA}"/>
              </a:ext>
            </a:extLst>
          </p:cNvPr>
          <p:cNvSpPr txBox="1">
            <a:spLocks/>
          </p:cNvSpPr>
          <p:nvPr/>
        </p:nvSpPr>
        <p:spPr bwMode="auto">
          <a:xfrm>
            <a:off x="551069" y="738299"/>
            <a:ext cx="8229600" cy="6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-108" charset="2"/>
              <a:buChar char="q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-108" charset="2"/>
              <a:buChar char="v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-108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kern="0"/>
              <a:t>Respondents were asked about 23 weather sources and channels</a:t>
            </a:r>
          </a:p>
          <a:p>
            <a:pPr defTabSz="914400"/>
            <a:r>
              <a:rPr lang="en-US" sz="1800" kern="0"/>
              <a:t>Usage patterns reveal two types of users: Digital First &amp; Traditionalists</a:t>
            </a:r>
          </a:p>
          <a:p>
            <a:pPr defTabSz="914400"/>
            <a:r>
              <a:rPr lang="en-US" sz="1800" kern="0"/>
              <a:t>User types have similar sources, but differ in their channel usage</a:t>
            </a:r>
          </a:p>
          <a:p>
            <a:pPr marL="0" indent="0" defTabSz="914400">
              <a:buFont typeface="Wingdings" pitchFamily="-108" charset="2"/>
              <a:buNone/>
            </a:pPr>
            <a:endParaRPr lang="en-US" kern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21C752-641A-A435-E749-3681457F2FCD}"/>
              </a:ext>
            </a:extLst>
          </p:cNvPr>
          <p:cNvSpPr txBox="1"/>
          <p:nvPr/>
        </p:nvSpPr>
        <p:spPr>
          <a:xfrm>
            <a:off x="7399642" y="4635718"/>
            <a:ext cx="2762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*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3DE10BB-CD50-BC4A-4B27-35C0D5705D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191659"/>
              </p:ext>
            </p:extLst>
          </p:nvPr>
        </p:nvGraphicFramePr>
        <p:xfrm>
          <a:off x="629832" y="1892547"/>
          <a:ext cx="7043188" cy="2633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4" imgW="5943600" imgH="2222500" progId="Excel.Sheet.12">
                  <p:embed/>
                </p:oleObj>
              </mc:Choice>
              <mc:Fallback>
                <p:oleObj name="Worksheet" r:id="rId4" imgW="5943600" imgH="2222500" progId="Excel.Sheet.12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3DE10BB-CD50-BC4A-4B27-35C0D5705D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832" y="1892547"/>
                        <a:ext cx="7043188" cy="2633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B74FBFA-42CF-DCD7-EE8A-FA4499E531C4}"/>
              </a:ext>
            </a:extLst>
          </p:cNvPr>
          <p:cNvSpPr txBox="1"/>
          <p:nvPr/>
        </p:nvSpPr>
        <p:spPr>
          <a:xfrm>
            <a:off x="629832" y="4635718"/>
            <a:ext cx="813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Percent of each user group that uses a source or channel based on Latent Class Analysis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CB9E8F-AFF9-E446-B6D3-9FFCDE29D0E3}"/>
              </a:ext>
            </a:extLst>
          </p:cNvPr>
          <p:cNvCxnSpPr/>
          <p:nvPr/>
        </p:nvCxnSpPr>
        <p:spPr>
          <a:xfrm>
            <a:off x="8061434" y="1892547"/>
            <a:ext cx="0" cy="26336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2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399E-B0A0-80C5-7B9A-31A370F8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Suggestions for Improvements in Alerting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7477A91-2BB9-3C5E-2EE4-4E99FE0B9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029797"/>
              </p:ext>
            </p:extLst>
          </p:nvPr>
        </p:nvGraphicFramePr>
        <p:xfrm>
          <a:off x="476250" y="1152524"/>
          <a:ext cx="8191500" cy="3493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521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F2FE-75AF-BA09-F1BE-7B1C9883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9DD36-1920-F9D1-656C-F996BAC45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0451"/>
            <a:ext cx="3556000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Flash Flood Risk</a:t>
            </a:r>
          </a:p>
          <a:p>
            <a:r>
              <a:rPr lang="en-US" dirty="0"/>
              <a:t> Identify Flood Risk Thresholds for LWC</a:t>
            </a:r>
          </a:p>
          <a:p>
            <a:r>
              <a:rPr lang="en-US" dirty="0"/>
              <a:t>Test notification of stakeholders</a:t>
            </a:r>
          </a:p>
          <a:p>
            <a:r>
              <a:rPr lang="en-US" dirty="0"/>
              <a:t>Addition of Flood Sensors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EE838-F366-103F-7535-610AED1B8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2667" y="1060451"/>
            <a:ext cx="4038600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Public Communications</a:t>
            </a:r>
          </a:p>
          <a:p>
            <a:r>
              <a:rPr lang="en-US"/>
              <a:t>Target multiple channels for risk communication</a:t>
            </a:r>
          </a:p>
          <a:p>
            <a:r>
              <a:rPr lang="en-US"/>
              <a:t>CASA can help with more geographically specific alerts.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DF802-E409-4C8A-BE84-7B410519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Incorporation of Pressure Transducers To Key LWCs</a:t>
            </a:r>
            <a:br>
              <a:rPr lang="en-US" dirty="0"/>
            </a:br>
            <a:r>
              <a:rPr lang="en-US" sz="2000" dirty="0"/>
              <a:t>(and possible automated signage)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AE8F6A-F114-42A4-A603-043AB37ED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3229"/>
            <a:ext cx="4525433" cy="33940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CD796-3E23-49D2-9954-FBD7F7BB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633" y="1169893"/>
            <a:ext cx="3832412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1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3384" y="3660720"/>
            <a:ext cx="184308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42900">
              <a:defRPr/>
            </a:pPr>
            <a:r>
              <a:rPr lang="en-US" sz="1600" b="1" i="1">
                <a:solidFill>
                  <a:prstClr val="white"/>
                </a:solidFill>
                <a:latin typeface="Century Gothic" panose="020B0502020202020204"/>
                <a:ea typeface="ＭＳ Ｐゴシック" charset="0"/>
                <a:cs typeface="ＭＳ Ｐゴシック" charset="0"/>
              </a:rPr>
              <a:t>SENSORS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83389" y="3692515"/>
            <a:ext cx="184308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>
              <a:defRPr/>
            </a:pPr>
            <a:r>
              <a:rPr lang="en-US" sz="1600" b="1" i="1">
                <a:solidFill>
                  <a:prstClr val="white"/>
                </a:solidFill>
                <a:latin typeface="Century Gothic" panose="020B0502020202020204"/>
                <a:ea typeface="ＭＳ Ｐゴシック" charset="0"/>
                <a:cs typeface="ＭＳ Ｐゴシック" charset="0"/>
              </a:rPr>
              <a:t>PRODUCTS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43394" y="3674721"/>
            <a:ext cx="1843088" cy="338554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defTabSz="342900">
              <a:defRPr/>
            </a:pPr>
            <a:r>
              <a:rPr lang="en-US" sz="1600" b="1" i="1">
                <a:solidFill>
                  <a:prstClr val="white"/>
                </a:solidFill>
                <a:latin typeface="Century Gothic" panose="020B0502020202020204"/>
                <a:ea typeface="ＭＳ Ｐゴシック" charset="0"/>
                <a:cs typeface="ＭＳ Ｐゴシック" charset="0"/>
              </a:rPr>
              <a:t>USERS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39387" y="1430933"/>
            <a:ext cx="2265225" cy="2226055"/>
            <a:chOff x="3843338" y="1157289"/>
            <a:chExt cx="1757362" cy="1928812"/>
          </a:xfrm>
        </p:grpSpPr>
        <p:pic>
          <p:nvPicPr>
            <p:cNvPr id="19458" name="Picture 16" descr="Screen Shot 2016-01-10 at 10.24.0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64" y="1157289"/>
              <a:ext cx="1581448" cy="150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4" name="Group 2"/>
            <p:cNvGrpSpPr>
              <a:grpSpLocks/>
            </p:cNvGrpSpPr>
            <p:nvPr/>
          </p:nvGrpSpPr>
          <p:grpSpPr bwMode="auto">
            <a:xfrm>
              <a:off x="5214937" y="2400300"/>
              <a:ext cx="385763" cy="685800"/>
              <a:chOff x="6355078" y="823830"/>
              <a:chExt cx="2387600" cy="5003800"/>
            </a:xfrm>
          </p:grpSpPr>
          <p:pic>
            <p:nvPicPr>
              <p:cNvPr id="19481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5078" y="823830"/>
                <a:ext cx="2387600" cy="500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4" descr="IMG_2649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3997" y="1559595"/>
                <a:ext cx="1985909" cy="3532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65" name="Group 26"/>
            <p:cNvGrpSpPr>
              <a:grpSpLocks/>
            </p:cNvGrpSpPr>
            <p:nvPr/>
          </p:nvGrpSpPr>
          <p:grpSpPr bwMode="auto">
            <a:xfrm>
              <a:off x="4830070" y="2400300"/>
              <a:ext cx="384869" cy="685800"/>
              <a:chOff x="5411787" y="838200"/>
              <a:chExt cx="1751013" cy="3346450"/>
            </a:xfrm>
          </p:grpSpPr>
          <p:pic>
            <p:nvPicPr>
              <p:cNvPr id="19479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1787" y="838200"/>
                <a:ext cx="1751013" cy="334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0" name="Picture 8" descr="alerts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150" y="1350962"/>
                <a:ext cx="1533525" cy="2354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69" name="Picture 12" descr="Screen Shot 2015-10-27 at 3.22.06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338" y="2552105"/>
              <a:ext cx="942975" cy="53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83234" y="1310579"/>
            <a:ext cx="1900106" cy="2209803"/>
            <a:chOff x="1754766" y="1157289"/>
            <a:chExt cx="1492151" cy="1931491"/>
          </a:xfrm>
        </p:grpSpPr>
        <p:pic>
          <p:nvPicPr>
            <p:cNvPr id="19459" name="Picture 29" descr="UTA-Rada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766" y="1173361"/>
              <a:ext cx="742058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Picture 16" descr="Screen Shot 2014-06-12 at 2.46.08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900" y="1157289"/>
              <a:ext cx="709017" cy="96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18" descr="Screen Shot 2016-01-13 at 2.31.09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766" y="1789511"/>
              <a:ext cx="728663" cy="6491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14" descr="Screen Shot 2014-12-26 at 2.09.39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766" y="2486026"/>
              <a:ext cx="728663" cy="602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283145" y="1499414"/>
            <a:ext cx="1875746" cy="2157574"/>
            <a:chOff x="6065978" y="1249463"/>
            <a:chExt cx="1463373" cy="1775967"/>
          </a:xfrm>
        </p:grpSpPr>
        <p:pic>
          <p:nvPicPr>
            <p:cNvPr id="19467" name="Picture 3" descr="Screen Shot 2016-01-09 at 12.02.54 AM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978" y="2511104"/>
              <a:ext cx="691077" cy="49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30" descr="Screen Shot 2017-07-24 at 5.38.23 P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269" y="2478869"/>
              <a:ext cx="654081" cy="546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2" descr="Screen Shot 2015-10-29 at 11.00.09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623" y="1923009"/>
              <a:ext cx="669728" cy="455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8" y="1349736"/>
              <a:ext cx="684867" cy="102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" descr="Screen Shot 2016-01-10 at 10.53.24 AM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997" y="1249463"/>
              <a:ext cx="828353" cy="51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19D6E62-A24D-0A2C-B5EB-1C3FDD535A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9462" y="4373824"/>
            <a:ext cx="7958138" cy="857250"/>
          </a:xfrm>
        </p:spPr>
        <p:txBody>
          <a:bodyPr/>
          <a:lstStyle/>
          <a:p>
            <a:pPr algn="ctr"/>
            <a:r>
              <a:rPr kumimoji="0" lang="en-US" sz="2200" b="1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Severe Weather Warning System</a:t>
            </a:r>
            <a:endParaRPr lang="en-US" sz="220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 descr="Midlothian_hookup copy.jpg">
            <a:extLst>
              <a:ext uri="{FF2B5EF4-FFF2-40B4-BE49-F238E27FC236}">
                <a16:creationId xmlns:a16="http://schemas.microsoft.com/office/drawing/2014/main" id="{9B2F1BEC-C3AF-546E-F06E-5EC2876DAB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43" y="2553326"/>
            <a:ext cx="884727" cy="9197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F2C70B9-B207-D81E-F034-834231860818}"/>
              </a:ext>
            </a:extLst>
          </p:cNvPr>
          <p:cNvSpPr txBox="1">
            <a:spLocks/>
          </p:cNvSpPr>
          <p:nvPr/>
        </p:nvSpPr>
        <p:spPr>
          <a:xfrm>
            <a:off x="362478" y="206431"/>
            <a:ext cx="7737231" cy="6962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bg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42900"/>
            <a:r>
              <a:rPr lang="en-US" sz="2200" i="1" kern="0">
                <a:solidFill>
                  <a:schemeClr val="bg1"/>
                </a:solidFill>
                <a:latin typeface="Arial"/>
                <a:cs typeface="Arial"/>
              </a:rPr>
              <a:t>Multi-Sector Partnership: North Central Texas Council of Governments, EMs, UMASS, CSU, NWS Fort Worth</a:t>
            </a:r>
            <a:endParaRPr lang="en-US" sz="220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6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13FD-A66F-CFC7-DE85-DB2A1CBC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63" y="-23371"/>
            <a:ext cx="8925074" cy="857250"/>
          </a:xfrm>
        </p:spPr>
        <p:txBody>
          <a:bodyPr/>
          <a:lstStyle/>
          <a:p>
            <a:pPr algn="ctr"/>
            <a:r>
              <a:rPr lang="en-US"/>
              <a:t>Collaboration through CASA DFW Living Lab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666C2E-3362-C51D-EE83-DFE9EA323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23" y="953274"/>
            <a:ext cx="4103678" cy="3699114"/>
          </a:xfrm>
        </p:spPr>
        <p:txBody>
          <a:bodyPr/>
          <a:lstStyle/>
          <a:p>
            <a:pPr marL="12700" marR="5080" indent="0">
              <a:spcBef>
                <a:spcPts val="100"/>
              </a:spcBef>
              <a:buNone/>
              <a:tabLst>
                <a:tab pos="127000" algn="l"/>
              </a:tabLs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24/7 Operations        Research</a:t>
            </a:r>
          </a:p>
          <a:p>
            <a:pPr marL="12700" marR="5080" indent="0">
              <a:spcBef>
                <a:spcPts val="100"/>
              </a:spcBef>
              <a:buNone/>
              <a:tabLst>
                <a:tab pos="127000" algn="l"/>
              </a:tabLst>
            </a:pP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0">
              <a:spcBef>
                <a:spcPts val="100"/>
              </a:spcBef>
              <a:buNone/>
              <a:tabLst>
                <a:tab pos="127000" algn="l"/>
              </a:tabLs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X-band CASA Radar Network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q"/>
              <a:tabLst>
                <a:tab pos="127000" algn="l"/>
              </a:tabLst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n-US"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10">
                <a:latin typeface="Arial" panose="020B0604020202020204" pitchFamily="34" charset="0"/>
                <a:cs typeface="Arial" panose="020B0604020202020204" pitchFamily="34" charset="0"/>
              </a:rPr>
              <a:t>atmosphere observations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q"/>
              <a:tabLst>
                <a:tab pos="127000" algn="l"/>
              </a:tabLst>
            </a:pPr>
            <a:endParaRPr lang="en-US" sz="18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q"/>
              <a:tabLst>
                <a:tab pos="127000" algn="l"/>
              </a:tabLst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Fine-grained, neighborhood-scale data</a:t>
            </a:r>
          </a:p>
          <a:p>
            <a:pPr marL="12700" marR="5080" indent="0">
              <a:lnSpc>
                <a:spcPct val="100000"/>
              </a:lnSpc>
              <a:spcBef>
                <a:spcPts val="100"/>
              </a:spcBef>
              <a:buNone/>
              <a:tabLst>
                <a:tab pos="127000" algn="l"/>
              </a:tabLst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43204" indent="-285750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127000" algn="l"/>
              </a:tabLst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second updates</a:t>
            </a:r>
            <a:r>
              <a:rPr lang="en-US" sz="180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800" spc="-3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2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1800" spc="-10">
                <a:latin typeface="Arial" panose="020B0604020202020204" pitchFamily="34" charset="0"/>
                <a:cs typeface="Arial" panose="020B0604020202020204" pitchFamily="34" charset="0"/>
              </a:rPr>
              <a:t>fast-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en-US" sz="1800" spc="-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spc="-10">
                <a:latin typeface="Arial" panose="020B0604020202020204" pitchFamily="34" charset="0"/>
                <a:cs typeface="Arial" panose="020B0604020202020204" pitchFamily="34" charset="0"/>
              </a:rPr>
              <a:t>storms</a:t>
            </a:r>
          </a:p>
          <a:p>
            <a:pPr marL="298450" marR="243204" indent="-285750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127000" algn="l"/>
              </a:tabLst>
            </a:pPr>
            <a:endParaRPr lang="en-US" sz="18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43204" indent="-285750"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127000" algn="l"/>
              </a:tabLst>
            </a:pPr>
            <a:r>
              <a:rPr lang="en-US" sz="1800" spc="-10">
                <a:latin typeface="Arial" panose="020B0604020202020204" pitchFamily="34" charset="0"/>
                <a:cs typeface="Arial" panose="020B0604020202020204" pitchFamily="34" charset="0"/>
              </a:rPr>
              <a:t>Customized products </a:t>
            </a:r>
          </a:p>
          <a:p>
            <a:pPr marL="127000" marR="243204" indent="-114300">
              <a:lnSpc>
                <a:spcPct val="100000"/>
              </a:lnSpc>
              <a:spcBef>
                <a:spcPts val="300"/>
              </a:spcBef>
              <a:buChar char="•"/>
              <a:tabLst>
                <a:tab pos="127000" algn="l"/>
              </a:tabLst>
            </a:pPr>
            <a:endParaRPr lang="en-US" sz="2400" spc="-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7A9ED7-63B9-7B7B-39EF-599F0E392FCB}"/>
              </a:ext>
            </a:extLst>
          </p:cNvPr>
          <p:cNvGrpSpPr/>
          <p:nvPr/>
        </p:nvGrpSpPr>
        <p:grpSpPr>
          <a:xfrm>
            <a:off x="4690167" y="1142456"/>
            <a:ext cx="3555158" cy="3080902"/>
            <a:chOff x="0" y="0"/>
            <a:chExt cx="6101859" cy="5781305"/>
          </a:xfrm>
        </p:grpSpPr>
        <p:pic>
          <p:nvPicPr>
            <p:cNvPr id="5" name="Picture 4" descr="Screen Shot 2018-04-20 at 3.58.43 PM.png">
              <a:extLst>
                <a:ext uri="{FF2B5EF4-FFF2-40B4-BE49-F238E27FC236}">
                  <a16:creationId xmlns:a16="http://schemas.microsoft.com/office/drawing/2014/main" id="{A4697D1D-9B5F-E026-39D4-207F810F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01859" cy="5391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438E0E-09B7-C8B3-0B5F-43775139D8E7}"/>
                </a:ext>
              </a:extLst>
            </p:cNvPr>
            <p:cNvSpPr/>
            <p:nvPr/>
          </p:nvSpPr>
          <p:spPr>
            <a:xfrm>
              <a:off x="3488992" y="1868707"/>
              <a:ext cx="2262731" cy="22774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2A0F05-1376-8104-8CA8-A086BB5F6EC6}"/>
                </a:ext>
              </a:extLst>
            </p:cNvPr>
            <p:cNvSpPr/>
            <p:nvPr/>
          </p:nvSpPr>
          <p:spPr>
            <a:xfrm>
              <a:off x="2239956" y="2707272"/>
              <a:ext cx="2262731" cy="22774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2EC70D-9C2D-EDA2-5AFC-6CC419926EF6}"/>
                </a:ext>
              </a:extLst>
            </p:cNvPr>
            <p:cNvSpPr/>
            <p:nvPr/>
          </p:nvSpPr>
          <p:spPr>
            <a:xfrm>
              <a:off x="1918794" y="1954521"/>
              <a:ext cx="2262731" cy="22774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B0B9A7-CD55-47FA-A91B-7443F755A7CE}"/>
                </a:ext>
              </a:extLst>
            </p:cNvPr>
            <p:cNvSpPr/>
            <p:nvPr/>
          </p:nvSpPr>
          <p:spPr>
            <a:xfrm>
              <a:off x="1108590" y="1568530"/>
              <a:ext cx="2262731" cy="22774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14CB1B-6F51-F330-C77E-9A106D0916DB}"/>
                </a:ext>
              </a:extLst>
            </p:cNvPr>
            <p:cNvSpPr/>
            <p:nvPr/>
          </p:nvSpPr>
          <p:spPr>
            <a:xfrm>
              <a:off x="2400543" y="934351"/>
              <a:ext cx="2811044" cy="27008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026536-318A-BCCA-4C8E-BB30FB288FCF}"/>
                </a:ext>
              </a:extLst>
            </p:cNvPr>
            <p:cNvSpPr/>
            <p:nvPr/>
          </p:nvSpPr>
          <p:spPr>
            <a:xfrm>
              <a:off x="1537475" y="6409"/>
              <a:ext cx="2842009" cy="281124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1277B9F-C8AB-3C80-A4D8-842570E0A942}"/>
                </a:ext>
              </a:extLst>
            </p:cNvPr>
            <p:cNvSpPr/>
            <p:nvPr/>
          </p:nvSpPr>
          <p:spPr>
            <a:xfrm>
              <a:off x="771955" y="2720983"/>
              <a:ext cx="3096589" cy="30603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21199E13-E9D5-AC45-0289-66AC8D2D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2" y="4063461"/>
            <a:ext cx="4120559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/>
          </a:p>
          <a:p>
            <a:r>
              <a:rPr lang="en-US" sz="1200" i="1"/>
              <a:t>CASA network covers approximately 32,000 sq. km. Radar range is 40 – 100km. Overlapping coverage improves data quality</a:t>
            </a:r>
          </a:p>
          <a:p>
            <a:endParaRPr lang="en-US" sz="1200" i="1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FB0093-69FC-3DE6-1669-AC3FED6E4CD2}"/>
              </a:ext>
            </a:extLst>
          </p:cNvPr>
          <p:cNvCxnSpPr/>
          <p:nvPr/>
        </p:nvCxnSpPr>
        <p:spPr>
          <a:xfrm>
            <a:off x="2336326" y="1164953"/>
            <a:ext cx="424957" cy="0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4D50-9F46-7D4C-5CF6-734C51FF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892"/>
            <a:ext cx="8229600" cy="857250"/>
          </a:xfrm>
        </p:spPr>
        <p:txBody>
          <a:bodyPr/>
          <a:lstStyle/>
          <a:p>
            <a:pPr algn="ctr"/>
            <a:r>
              <a:rPr lang="en-US"/>
              <a:t>CASA Rainfall Products (QPE)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AF66B-17CA-48A5-DD2A-460C5035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373" y="1107677"/>
            <a:ext cx="2737427" cy="3565923"/>
          </a:xfrm>
        </p:spPr>
        <p:txBody>
          <a:bodyPr/>
          <a:lstStyle/>
          <a:p>
            <a:r>
              <a:rPr lang="en-US" sz="2000"/>
              <a:t>Dual Pol</a:t>
            </a:r>
          </a:p>
          <a:p>
            <a:r>
              <a:rPr lang="en-US" sz="2000"/>
              <a:t>500 meter, 1-minute updates</a:t>
            </a:r>
          </a:p>
          <a:p>
            <a:r>
              <a:rPr lang="en-US" sz="2000"/>
              <a:t>Low-latency </a:t>
            </a:r>
          </a:p>
          <a:p>
            <a:r>
              <a:rPr lang="en-US" sz="2000"/>
              <a:t>Accurate radar-only measurements</a:t>
            </a:r>
          </a:p>
          <a:p>
            <a:r>
              <a:rPr lang="en-US" sz="2000"/>
              <a:t>Integrates WSR88D and CASA radar data</a:t>
            </a:r>
          </a:p>
          <a:p>
            <a:r>
              <a:rPr lang="en-US" sz="2000"/>
              <a:t>Flexible products</a:t>
            </a:r>
          </a:p>
        </p:txBody>
      </p: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A0A90926-0FE7-C193-E6B4-E709DBC8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5" y="1107677"/>
            <a:ext cx="5439469" cy="35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9C4E-0EA7-D991-83A8-54CA50DA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Johnson County Website for Evaluating Flood Risk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7219-E352-66BC-1FB7-1083D9FB0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182889"/>
            <a:ext cx="2657475" cy="3536472"/>
          </a:xfrm>
        </p:spPr>
        <p:txBody>
          <a:bodyPr>
            <a:normAutofit fontScale="92500"/>
          </a:bodyPr>
          <a:lstStyle/>
          <a:p>
            <a:r>
              <a:rPr lang="en-US"/>
              <a:t>Real-Time Interface</a:t>
            </a:r>
          </a:p>
          <a:p>
            <a:r>
              <a:rPr lang="en-US"/>
              <a:t>Accumulates Rainfall over</a:t>
            </a:r>
          </a:p>
          <a:p>
            <a:pPr marL="556895" lvl="1" indent="-213995"/>
            <a:r>
              <a:rPr lang="en-US"/>
              <a:t>LWCs</a:t>
            </a:r>
          </a:p>
          <a:p>
            <a:pPr marL="556895" lvl="1" indent="-213995"/>
            <a:r>
              <a:rPr lang="en-US"/>
              <a:t>Watersheds</a:t>
            </a:r>
          </a:p>
          <a:p>
            <a:r>
              <a:rPr lang="en-US"/>
              <a:t>Alerts to key stakeholders when rainfall accumulation reaches thresholds?</a:t>
            </a:r>
          </a:p>
          <a:p>
            <a:r>
              <a:rPr lang="en-US"/>
              <a:t>What are the thresholds </a:t>
            </a:r>
          </a:p>
        </p:txBody>
      </p:sp>
      <p:pic>
        <p:nvPicPr>
          <p:cNvPr id="5" name="Picture 4" descr="A map of a country&#10;&#10;AI-generated content may be incorrect.">
            <a:extLst>
              <a:ext uri="{FF2B5EF4-FFF2-40B4-BE49-F238E27FC236}">
                <a16:creationId xmlns:a16="http://schemas.microsoft.com/office/drawing/2014/main" id="{A6EAA5DD-B356-7E3F-6D20-23DA496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171"/>
          <a:stretch>
            <a:fillRect/>
          </a:stretch>
        </p:blipFill>
        <p:spPr>
          <a:xfrm>
            <a:off x="3276599" y="1182888"/>
            <a:ext cx="5314951" cy="35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C81D-9188-B756-C21C-69E22624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4"/>
            <a:ext cx="8229600" cy="857250"/>
          </a:xfrm>
        </p:spPr>
        <p:txBody>
          <a:bodyPr/>
          <a:lstStyle/>
          <a:p>
            <a:r>
              <a:rPr lang="en-US"/>
              <a:t>August 22, 2022 Historic Flash Floods: 15 min. Rainfall</a:t>
            </a:r>
          </a:p>
        </p:txBody>
      </p:sp>
      <p:pic>
        <p:nvPicPr>
          <p:cNvPr id="18" name="Picture 17" descr="A map of the ocean&#10;&#10;AI-generated content may be incorrect.">
            <a:extLst>
              <a:ext uri="{FF2B5EF4-FFF2-40B4-BE49-F238E27FC236}">
                <a16:creationId xmlns:a16="http://schemas.microsoft.com/office/drawing/2014/main" id="{0079B516-9BF7-797F-7022-8F62558C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37104"/>
            <a:ext cx="4520092" cy="4080271"/>
          </a:xfrm>
          <a:prstGeom prst="rect">
            <a:avLst/>
          </a:prstGeom>
        </p:spPr>
      </p:pic>
      <p:pic>
        <p:nvPicPr>
          <p:cNvPr id="20" name="Picture 19" descr="A map of a large area&#10;&#10;AI-generated content may be incorrect.">
            <a:extLst>
              <a:ext uri="{FF2B5EF4-FFF2-40B4-BE49-F238E27FC236}">
                <a16:creationId xmlns:a16="http://schemas.microsoft.com/office/drawing/2014/main" id="{A2E9913C-FD99-C68B-CFB6-10475859CD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824"/>
          <a:stretch>
            <a:fillRect/>
          </a:stretch>
        </p:blipFill>
        <p:spPr>
          <a:xfrm>
            <a:off x="5170291" y="901347"/>
            <a:ext cx="3172837" cy="4116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9ABDFD-EFEB-CA3A-E4C8-85AD90E99591}"/>
              </a:ext>
            </a:extLst>
          </p:cNvPr>
          <p:cNvSpPr txBox="1"/>
          <p:nvPr/>
        </p:nvSpPr>
        <p:spPr>
          <a:xfrm>
            <a:off x="3718623" y="20977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  <a:r>
              <a:rPr lang="en-US" sz="1600"/>
              <a:t>8 inches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123D51-EC14-7561-AA59-C5BF4D1325E1}"/>
              </a:ext>
            </a:extLst>
          </p:cNvPr>
          <p:cNvCxnSpPr>
            <a:cxnSpLocks/>
          </p:cNvCxnSpPr>
          <p:nvPr/>
        </p:nvCxnSpPr>
        <p:spPr>
          <a:xfrm flipH="1">
            <a:off x="3341594" y="2282407"/>
            <a:ext cx="510988" cy="184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33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9E257-C502-2E4A-952E-B86704EC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8744"/>
            <a:ext cx="8229600" cy="857250"/>
          </a:xfrm>
        </p:spPr>
        <p:txBody>
          <a:bodyPr/>
          <a:lstStyle/>
          <a:p>
            <a:r>
              <a:rPr lang="en-US"/>
              <a:t>1 Hour Rainfall Accumulation</a:t>
            </a:r>
          </a:p>
        </p:txBody>
      </p:sp>
      <p:pic>
        <p:nvPicPr>
          <p:cNvPr id="9" name="Picture 8" descr="A map of a large area&#10;&#10;AI-generated content may be incorrect.">
            <a:extLst>
              <a:ext uri="{FF2B5EF4-FFF2-40B4-BE49-F238E27FC236}">
                <a16:creationId xmlns:a16="http://schemas.microsoft.com/office/drawing/2014/main" id="{C76CFEB7-C88A-F15F-0CED-C5D528D7A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11"/>
          <a:stretch>
            <a:fillRect/>
          </a:stretch>
        </p:blipFill>
        <p:spPr>
          <a:xfrm>
            <a:off x="5034455" y="1132178"/>
            <a:ext cx="3652345" cy="3805343"/>
          </a:xfrm>
          <a:prstGeom prst="rect">
            <a:avLst/>
          </a:prstGeom>
        </p:spPr>
      </p:pic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1E9CAE9-2EF5-B1B8-6BDC-11329580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1323"/>
            <a:ext cx="4009697" cy="3736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5C003B-7577-2856-D5F4-52740751E97C}"/>
              </a:ext>
            </a:extLst>
          </p:cNvPr>
          <p:cNvSpPr txBox="1"/>
          <p:nvPr/>
        </p:nvSpPr>
        <p:spPr>
          <a:xfrm>
            <a:off x="914400" y="2248584"/>
            <a:ext cx="1116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2.5 inches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A8FAC-2721-CB53-293A-F056AFBF7036}"/>
              </a:ext>
            </a:extLst>
          </p:cNvPr>
          <p:cNvCxnSpPr>
            <a:cxnSpLocks/>
          </p:cNvCxnSpPr>
          <p:nvPr/>
        </p:nvCxnSpPr>
        <p:spPr>
          <a:xfrm>
            <a:off x="1835524" y="2402472"/>
            <a:ext cx="820270" cy="919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94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FB74-8987-AFCC-5330-3F9EB521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Response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6AAC-1EB9-90E1-307A-0AFF5716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943" y="1181100"/>
            <a:ext cx="3105150" cy="3556396"/>
          </a:xfrm>
        </p:spPr>
        <p:txBody>
          <a:bodyPr/>
          <a:lstStyle/>
          <a:p>
            <a:r>
              <a:rPr lang="en-US" sz="1800"/>
              <a:t>On-line survey disseminated through social media</a:t>
            </a:r>
          </a:p>
          <a:p>
            <a:r>
              <a:rPr lang="en-US" sz="1800"/>
              <a:t>Awareness/Experiences with Flash Floods</a:t>
            </a:r>
          </a:p>
          <a:p>
            <a:r>
              <a:rPr lang="en-US" sz="1800"/>
              <a:t>Who and how people get weather info</a:t>
            </a:r>
          </a:p>
          <a:p>
            <a:r>
              <a:rPr lang="en-US" sz="1800"/>
              <a:t>Ideas for improvements in alerting</a:t>
            </a:r>
          </a:p>
          <a:p>
            <a:r>
              <a:rPr lang="en-US" sz="1800"/>
              <a:t>1,226 responses</a:t>
            </a:r>
          </a:p>
        </p:txBody>
      </p:sp>
      <p:pic>
        <p:nvPicPr>
          <p:cNvPr id="5" name="Picture 4" descr="A graph of survey results&#10;&#10;AI-generated content may be incorrect.">
            <a:extLst>
              <a:ext uri="{FF2B5EF4-FFF2-40B4-BE49-F238E27FC236}">
                <a16:creationId xmlns:a16="http://schemas.microsoft.com/office/drawing/2014/main" id="{2001FB74-9EBA-78AA-A51E-2AF75786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93" y="1168977"/>
            <a:ext cx="4938373" cy="27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DF27-016A-1993-5CA1-A680E1EE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Flood Experience: Respondents are Flood Savvy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54D91-FB8E-1072-2CED-EC8F27058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295400"/>
            <a:ext cx="3686176" cy="3249810"/>
          </a:xfrm>
        </p:spPr>
        <p:txBody>
          <a:bodyPr/>
          <a:lstStyle/>
          <a:p>
            <a:r>
              <a:rPr lang="en-US"/>
              <a:t>57% know of Low Water Crossings (LWC)</a:t>
            </a:r>
          </a:p>
          <a:p>
            <a:r>
              <a:rPr lang="en-US"/>
              <a:t>Of those, 81% know because they have seen floods at LWCs</a:t>
            </a:r>
          </a:p>
          <a:p>
            <a:r>
              <a:rPr lang="en-US"/>
              <a:t>Survey asks for location…they mostly match known LWCs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BCE5E9-5D9E-2B80-622C-E6755B3AD1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338724"/>
              </p:ext>
            </p:extLst>
          </p:nvPr>
        </p:nvGraphicFramePr>
        <p:xfrm>
          <a:off x="3800475" y="1295400"/>
          <a:ext cx="4695825" cy="324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54629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Presentation_Template_all_logos">
  <a:themeElements>
    <a:clrScheme name="Presentation_Template_all_logo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_Template_all_logos">
      <a:majorFont>
        <a:latin typeface="Arial"/>
        <a:ea typeface="Arial"/>
        <a:cs typeface="Arial"/>
      </a:majorFont>
      <a:minorFont>
        <a:latin typeface="Arial Unicode M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esentation_Template_all_log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Template_all_logo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Template_all_logo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Template_all_logo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Template_all_logo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Template_all_logo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Template_all_logo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f66f0eb7-a69a-45ca-9a02-652e97d2a61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6A1C0CC502D245B125649852F54C1A" ma:contentTypeVersion="8" ma:contentTypeDescription="Create a new document." ma:contentTypeScope="" ma:versionID="f7b3efe73508dd195c8890883eddfc4f">
  <xsd:schema xmlns:xsd="http://www.w3.org/2001/XMLSchema" xmlns:xs="http://www.w3.org/2001/XMLSchema" xmlns:p="http://schemas.microsoft.com/office/2006/metadata/properties" xmlns:ns2="f66f0eb7-a69a-45ca-9a02-652e97d2a615" targetNamespace="http://schemas.microsoft.com/office/2006/metadata/properties" ma:root="true" ma:fieldsID="405fd3bef050b9387838834e4941f0f5" ns2:_="">
    <xsd:import namespace="f66f0eb7-a69a-45ca-9a02-652e97d2a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f0eb7-a69a-45ca-9a02-652e97d2a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0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116471-5E78-4FED-97DA-26653E995C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BE96CA-E539-402F-9A0B-2EA9F65AE2F6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471b51f-3d41-4b1f-a43b-75348658fb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657298-A0DF-4038-B2F6-B0B7FE8A454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537</Words>
  <Application>Microsoft Office PowerPoint</Application>
  <PresentationFormat>On-screen Show (16:9)</PresentationFormat>
  <Paragraphs>85</Paragraphs>
  <Slides>13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ＭＳ Ｐゴシック</vt:lpstr>
      <vt:lpstr>Aptos</vt:lpstr>
      <vt:lpstr>Aptos Display</vt:lpstr>
      <vt:lpstr>Arial</vt:lpstr>
      <vt:lpstr>Arial Unicode MS</vt:lpstr>
      <vt:lpstr>Calibri</vt:lpstr>
      <vt:lpstr>Calibri Light</vt:lpstr>
      <vt:lpstr>Century Gothic</vt:lpstr>
      <vt:lpstr>Wingdings</vt:lpstr>
      <vt:lpstr>Wingdings 3</vt:lpstr>
      <vt:lpstr>Presentation_Template_all_logos</vt:lpstr>
      <vt:lpstr>Custom Design</vt:lpstr>
      <vt:lpstr>Ion Boardroom</vt:lpstr>
      <vt:lpstr>Worksheet</vt:lpstr>
      <vt:lpstr>Enhancing Flash Flood Warnings in Johnson County, Texas: A Multidisciplinary Approach to Risk Thresholds and Communication</vt:lpstr>
      <vt:lpstr>Severe Weather Warning System</vt:lpstr>
      <vt:lpstr>Collaboration through CASA DFW Living Lab</vt:lpstr>
      <vt:lpstr>CASA Rainfall Products (QPE)</vt:lpstr>
      <vt:lpstr>Johnson County Website for Evaluating Flood Risk </vt:lpstr>
      <vt:lpstr>August 22, 2022 Historic Flash Floods: 15 min. Rainfall</vt:lpstr>
      <vt:lpstr>1 Hour Rainfall Accumulation</vt:lpstr>
      <vt:lpstr>Public Response Surveys</vt:lpstr>
      <vt:lpstr>Flood Experience: Respondents are Flood Savvy</vt:lpstr>
      <vt:lpstr>The HOW and the WHO of Weather Information Use</vt:lpstr>
      <vt:lpstr>Suggestions for Improvements in Alerting</vt:lpstr>
      <vt:lpstr>Next Steps</vt:lpstr>
      <vt:lpstr>Incorporation of Pressure Transducers To Key LWCs (and possible automated signage)</vt:lpstr>
    </vt:vector>
  </TitlesOfParts>
  <Company>Umass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Training</dc:title>
  <dc:creator>Brenda Philips</dc:creator>
  <cp:lastModifiedBy>Jamie Moore</cp:lastModifiedBy>
  <cp:revision>9</cp:revision>
  <dcterms:created xsi:type="dcterms:W3CDTF">2015-11-25T00:51:45Z</dcterms:created>
  <dcterms:modified xsi:type="dcterms:W3CDTF">2026-02-10T14:39:19Z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4432500.00000000</vt:lpwstr>
  </property>
  <property fmtid="{D5CDD505-2E9C-101B-9397-08002B2CF9AE}" pid="3" name="ContentTypeId">
    <vt:lpwstr>0x010100B46A1C0CC502D245B125649852F54C1A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{"FileActivityType":"9","FileActivityTimeStamp":"2024-08-14T14:26:33.967Z","FileActivityUsersOnPage":[{"DisplayName":"Brenda Philips","Id":"bphilips@umass.edu"},{"DisplayName":"Amanda Everly","Id":"aeverly_nctcog.org#ext#@umass.onmicrosoft.com"}],"FileAct</vt:lpwstr>
  </property>
  <property fmtid="{D5CDD505-2E9C-101B-9397-08002B2CF9AE}" pid="9" name="TriggerFlowInfo">
    <vt:lpwstr/>
  </property>
</Properties>
</file>